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2" r:id="rId5"/>
    <p:sldId id="273" r:id="rId6"/>
    <p:sldId id="274" r:id="rId7"/>
    <p:sldId id="275" r:id="rId8"/>
    <p:sldId id="277" r:id="rId9"/>
    <p:sldId id="276" r:id="rId10"/>
    <p:sldId id="279" r:id="rId11"/>
    <p:sldId id="278" r:id="rId12"/>
    <p:sldId id="280" r:id="rId13"/>
    <p:sldId id="281" r:id="rId14"/>
    <p:sldId id="28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3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12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204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1971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863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3674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603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0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216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38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456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2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654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301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12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621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03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07161-2AD7-4199-9164-4B979C5CFCC8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2A07782-52B5-42DB-9BE2-40C7F80B8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29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llpaperflare.com/electricity-pylon-electrical-grid-communications-tower-dividing-line-wallpaper-aosmj/download/3840x2160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ved.univ-perp.fr/module1/co/3-consequences.html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gressive-charlestown.com/2021/01/the-workers-first-agenda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4vium.blogspot.com/2017/03/marco-polo-tabriz-kokochin.html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Marco_Polo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ree-des-reves.com/modules/newbb/viewtopic.php?topic_id=4655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wgrounds.com/art/view/enzil/children-s-renewable-energy-educational-poster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Projected_impact_of_climate_change_on_agricultural_yields_by_the_2080s,_compared_to_2003_levels_(Cline,_2007)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business-growth-chart-pn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80DD4-5060-FCC2-CD8E-0DB57639E4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933" y="355600"/>
            <a:ext cx="10397067" cy="3246437"/>
          </a:xfrm>
        </p:spPr>
        <p:txBody>
          <a:bodyPr>
            <a:normAutofit fontScale="90000"/>
          </a:bodyPr>
          <a:lstStyle/>
          <a:p>
            <a:r>
              <a:rPr lang="sr-Latn-RS" sz="2800" b="1" kern="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OIKOS 2025.</a:t>
            </a:r>
            <a:br>
              <a:rPr lang="sr-Latn-RS" sz="2800" b="1" kern="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800" b="1" kern="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 ECONOMY</a:t>
            </a:r>
            <a:r>
              <a:rPr lang="sr-Latn-RS" sz="2800" b="1" i="1" kern="0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Latn-RS" sz="2800" i="1" kern="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Sofia 2025</a:t>
            </a:r>
            <a:br>
              <a:rPr lang="en-US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Latn-RS" sz="2800" b="1" kern="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Latn-RS" sz="1800" b="1" kern="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Latn-RS" sz="1800" b="1" kern="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Latn-RS" sz="1800" b="1" kern="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F11C62-0DE0-4AF3-CF9B-63CFB3408F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4960" y="4038600"/>
            <a:ext cx="10890940" cy="2040466"/>
          </a:xfrm>
        </p:spPr>
        <p:txBody>
          <a:bodyPr>
            <a:normAutofit fontScale="92500" lnSpcReduction="10000"/>
          </a:bodyPr>
          <a:lstStyle/>
          <a:p>
            <a:r>
              <a:rPr lang="sr-Latn-RS" sz="2400" dirty="0">
                <a:solidFill>
                  <a:schemeClr val="accent2">
                    <a:lumMod val="50000"/>
                  </a:schemeClr>
                </a:solidFill>
              </a:rPr>
              <a:t>Petar Đukić, full professor, University of Belgrade, TMF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kern="0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djukic954@gmail.c</a:t>
            </a:r>
            <a:r>
              <a:rPr lang="sr-Latn-RS" sz="2000" kern="0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kern="0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 AN INNOVATIVE SCENARIO POSSIBLE TO GET OUT OF THE GLOBAL RISKS DEADLINE</a:t>
            </a:r>
            <a:endParaRPr lang="sr-Latn-RS" sz="2400" b="1" kern="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800" b="1" kern="0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Sobering under the pressure of economic instability and climate change</a:t>
            </a:r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4F7AAB-1134-4335-53BB-285F5BEBA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4960" y="1978818"/>
            <a:ext cx="3230879" cy="215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69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AAE7-7F10-BA6A-D9CB-FF8768A94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Scenarios Until 2030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91DE5-BD69-55BF-5EE1-E624A8B66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641" y="1454226"/>
            <a:ext cx="9408405" cy="519996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Scenarios (2025–2030):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Scenario	2030 CO₂ ppm </a:t>
            </a:r>
            <a:r>
              <a:rPr lang="sr-Latn-R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Estimate	</a:t>
            </a:r>
            <a:r>
              <a:rPr lang="sr-Latn-R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Trend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Business as usual (BAU)	</a:t>
            </a:r>
            <a:r>
              <a:rPr lang="sr-Latn-R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~438–440 ppm	↗ Fast increase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 policies (NDCs)	</a:t>
            </a:r>
            <a:r>
              <a:rPr lang="sr-Latn-R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~435–437 ppm	↗ Moderate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Net-zero pledges fully implemented	~430–433 ppm	↗ Slower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1.5°C-compatible pathway	</a:t>
            </a:r>
            <a:r>
              <a:rPr lang="sr-Latn-R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~428–430 ppm (peak)	↗ Plateauing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Massive drawdown (BECCS, DAC)	</a:t>
            </a:r>
            <a:r>
              <a:rPr lang="sr-Latn-R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~&lt;428 ppm (unlikely)	↘ Begins to fall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Note: Even the most optimistic scenarios show CO₂ peaking, not falling, by 2030.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56C68D-4361-0410-7505-DFD3F1BCA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43220" y="1542361"/>
            <a:ext cx="7639116" cy="51999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7353C54-D36A-5D71-886D-9AF4510CB69E}"/>
              </a:ext>
            </a:extLst>
          </p:cNvPr>
          <p:cNvSpPr txBox="1"/>
          <p:nvPr/>
        </p:nvSpPr>
        <p:spPr>
          <a:xfrm>
            <a:off x="3402044" y="5609468"/>
            <a:ext cx="35302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uved.univ-perp.fr/module1/co/3-consequences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sa/3.0/"/>
              </a:rPr>
              <a:t>CC BY-SA-NC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837893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6D02E-BDCE-727F-1E2C-0DA95F94F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574" y="231355"/>
            <a:ext cx="9065518" cy="1222873"/>
          </a:xfrm>
        </p:spPr>
        <p:txBody>
          <a:bodyPr>
            <a:normAutofit fontScale="90000"/>
          </a:bodyPr>
          <a:lstStyle/>
          <a:p>
            <a:r>
              <a:rPr lang="sr-Latn-RS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b</a:t>
            </a:r>
            <a:r>
              <a:rPr lang="en-US" sz="3600" b="1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rief</a:t>
            </a:r>
            <a:r>
              <a:rPr lang="en-US" sz="3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comparison</a:t>
            </a:r>
            <a:r>
              <a:rPr lang="en-US" sz="3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of China’s environmental policy with that of the </a:t>
            </a:r>
            <a:r>
              <a:rPr lang="en-US" sz="3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EU, U.S., and India</a:t>
            </a:r>
            <a:r>
              <a:rPr lang="en-US" sz="3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(2025 outlook)</a:t>
            </a:r>
            <a:endParaRPr lang="en-US" dirty="0"/>
          </a:p>
        </p:txBody>
      </p:sp>
      <p:graphicFrame>
        <p:nvGraphicFramePr>
          <p:cNvPr id="22" name="Content Placeholder 21">
            <a:extLst>
              <a:ext uri="{FF2B5EF4-FFF2-40B4-BE49-F238E27FC236}">
                <a16:creationId xmlns:a16="http://schemas.microsoft.com/office/drawing/2014/main" id="{796ACCD9-1452-3003-418D-B9766C9248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6764180"/>
              </p:ext>
            </p:extLst>
          </p:nvPr>
        </p:nvGraphicFramePr>
        <p:xfrm>
          <a:off x="132202" y="1454228"/>
          <a:ext cx="9595690" cy="5310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9138">
                  <a:extLst>
                    <a:ext uri="{9D8B030D-6E8A-4147-A177-3AD203B41FA5}">
                      <a16:colId xmlns:a16="http://schemas.microsoft.com/office/drawing/2014/main" val="1868307050"/>
                    </a:ext>
                  </a:extLst>
                </a:gridCol>
                <a:gridCol w="1919138">
                  <a:extLst>
                    <a:ext uri="{9D8B030D-6E8A-4147-A177-3AD203B41FA5}">
                      <a16:colId xmlns:a16="http://schemas.microsoft.com/office/drawing/2014/main" val="3178395200"/>
                    </a:ext>
                  </a:extLst>
                </a:gridCol>
                <a:gridCol w="1919138">
                  <a:extLst>
                    <a:ext uri="{9D8B030D-6E8A-4147-A177-3AD203B41FA5}">
                      <a16:colId xmlns:a16="http://schemas.microsoft.com/office/drawing/2014/main" val="2662409519"/>
                    </a:ext>
                  </a:extLst>
                </a:gridCol>
                <a:gridCol w="1919138">
                  <a:extLst>
                    <a:ext uri="{9D8B030D-6E8A-4147-A177-3AD203B41FA5}">
                      <a16:colId xmlns:a16="http://schemas.microsoft.com/office/drawing/2014/main" val="2379402839"/>
                    </a:ext>
                  </a:extLst>
                </a:gridCol>
                <a:gridCol w="1919138">
                  <a:extLst>
                    <a:ext uri="{9D8B030D-6E8A-4147-A177-3AD203B41FA5}">
                      <a16:colId xmlns:a16="http://schemas.microsoft.com/office/drawing/2014/main" val="1102423422"/>
                    </a:ext>
                  </a:extLst>
                </a:gridCol>
              </a:tblGrid>
              <a:tr h="3418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Aspect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China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EU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U.S.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India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67191185"/>
                  </a:ext>
                </a:extLst>
              </a:tr>
              <a:tr h="9947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Main driver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Public health, energy security, tech leadership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Climate leadership, Green Deal, legal targets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Industrial policy (IRA), energy security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Energy access, development priorities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44872193"/>
                  </a:ext>
                </a:extLst>
              </a:tr>
              <a:tr h="9031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CO₂ target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Peak by 2030, net-zero by 2060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55% reduction by 2030, net-zero by 2050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50–52% reduction by 2030, net-zero by 2050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Net-zero by 2070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4398518"/>
                  </a:ext>
                </a:extLst>
              </a:tr>
              <a:tr h="6036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Coal use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High, still expanding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Near phase-out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Declining slowly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Rising, still dominant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183631112"/>
                  </a:ext>
                </a:extLst>
              </a:tr>
              <a:tr h="668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Renewables growth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World leader in solar, wind, EVs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Strong, coordinated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Fast growth post-IRA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Rapid growth, but from lower base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638826192"/>
                  </a:ext>
                </a:extLst>
              </a:tr>
              <a:tr h="8952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Carbon pricing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Limited, pilot schemes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Comprehensive EU ETS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No federal pricing, some state-level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No pricing, subsidies dominate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72141811"/>
                  </a:ext>
                </a:extLst>
              </a:tr>
              <a:tr h="9031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effectLst/>
                        </a:rPr>
                        <a:t>Policy consistency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Centralized, long-term vision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Highly regulated, legally binding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Politically volatile, state-federal split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effectLst/>
                        </a:rPr>
                        <a:t>Fragmented, driven by energy needs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92212803"/>
                  </a:ext>
                </a:extLst>
              </a:tr>
            </a:tbl>
          </a:graphicData>
        </a:graphic>
      </p:graphicFrame>
      <p:pic>
        <p:nvPicPr>
          <p:cNvPr id="23" name="Picture 22">
            <a:extLst>
              <a:ext uri="{FF2B5EF4-FFF2-40B4-BE49-F238E27FC236}">
                <a16:creationId xmlns:a16="http://schemas.microsoft.com/office/drawing/2014/main" id="{01BB103F-A1CF-3B1C-03F7-186C5DAA29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67" y="1260474"/>
            <a:ext cx="7202594" cy="5503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035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71A2-F267-9D68-83F5-D4C196508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Metric	Current (2025)	Projected (2030)	Direction</a:t>
            </a:r>
            <a:b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D5B3C0-4CE4-0957-B3FF-52B9ACB1C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455" y="2170322"/>
            <a:ext cx="6521986" cy="4208443"/>
          </a:xfrm>
        </p:spPr>
        <p:txBody>
          <a:bodyPr>
            <a:normAutofit fontScale="925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CO₂ concentration (ppm)	~425 ppm	~430–440 ppm	↗ Rising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Without radical global action, we’re locked into surpassing 430 ppm by 2030. Stabilizing and then lowering it would require not just emissions cuts but massive active carbon removal — which is still in early-stage deployment.</a:t>
            </a:r>
            <a:r>
              <a:rPr lang="sr-Latn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Global CO2 emissions by income and by countries with the largest emitters</a:t>
            </a:r>
            <a:r>
              <a:rPr lang="sr-Latn-RS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r-Latn-R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 we need an innovativ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54A021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AN INNOVATIVE SCENARIO </a:t>
            </a:r>
            <a:r>
              <a:rPr kumimoji="0" lang="sr-Latn-RS" sz="2200" b="1" i="0" u="none" strike="noStrike" kern="0" cap="none" spc="0" normalizeH="0" baseline="0" noProof="0" dirty="0">
                <a:ln>
                  <a:noFill/>
                </a:ln>
                <a:solidFill>
                  <a:srgbClr val="54A021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of technology and institutional changes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42E479-F77B-2A15-DC86-E7005C55B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441" y="4049213"/>
            <a:ext cx="3806708" cy="26870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BF8C56E-75B4-785C-5E39-08EAAD9E5D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162" y="1270000"/>
            <a:ext cx="3806707" cy="268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83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36DB3-AF80-1B77-47D0-8B3116DDB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35306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Institutional Refoms: from Pericles to now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86F74-C857-989A-50B3-B004F9F64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320" y="1520329"/>
            <a:ext cx="6896560" cy="5045724"/>
          </a:xfrm>
        </p:spPr>
        <p:txBody>
          <a:bodyPr>
            <a:no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impact of climate change, as well as the covid and post-covid crisis, is extremely unfair in regional and social terms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need reform governance and concerted governance for smart, inclusive and sustainable growth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need reforms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Reforms in ancient Greece and ancient Rome brought the country out of crisis 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(Pisistrat, Solon, Pericles, </a:t>
            </a:r>
            <a:r>
              <a:rPr lang="en-US" sz="2000" b="0" i="0" dirty="0">
                <a:solidFill>
                  <a:srgbClr val="47474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Tiberius Gracchus, and Gaius Gracchus</a:t>
            </a:r>
            <a:r>
              <a:rPr lang="sr-Latn-RS" sz="2000" b="0" i="0" dirty="0">
                <a:solidFill>
                  <a:srgbClr val="47474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pictures</a:t>
            </a:r>
            <a:r>
              <a:rPr lang="en-US" sz="2000" b="0" i="0" dirty="0">
                <a:solidFill>
                  <a:srgbClr val="47474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Wikipedia)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were always directed towards social justice and the middle class. 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goal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long-term stabilization and social balance of society. 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us at least learn something today from our good ancient heritage.</a:t>
            </a:r>
          </a:p>
        </p:txBody>
      </p:sp>
      <p:pic>
        <p:nvPicPr>
          <p:cNvPr id="8197" name="Picture 5" descr="Гај Семпроније Грах — Википедија">
            <a:extLst>
              <a:ext uri="{FF2B5EF4-FFF2-40B4-BE49-F238E27FC236}">
                <a16:creationId xmlns:a16="http://schemas.microsoft.com/office/drawing/2014/main" id="{67E18B80-9492-A3FB-CA7E-56229DF15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880" y="4365171"/>
            <a:ext cx="3461001" cy="234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08CA21-0C07-4C91-6BC3-FD285A0A5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5001" y="915357"/>
            <a:ext cx="1916999" cy="4609807"/>
          </a:xfrm>
          <a:prstGeom prst="rect">
            <a:avLst/>
          </a:prstGeom>
        </p:spPr>
      </p:pic>
      <p:pic>
        <p:nvPicPr>
          <p:cNvPr id="8202" name="Picture 10" descr="Pisistratus - Wikipedia">
            <a:extLst>
              <a:ext uri="{FF2B5EF4-FFF2-40B4-BE49-F238E27FC236}">
                <a16:creationId xmlns:a16="http://schemas.microsoft.com/office/drawing/2014/main" id="{CF467903-DA64-BF69-501B-56585B660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644" y="2385413"/>
            <a:ext cx="2108237" cy="198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1">
            <a:extLst>
              <a:ext uri="{FF2B5EF4-FFF2-40B4-BE49-F238E27FC236}">
                <a16:creationId xmlns:a16="http://schemas.microsoft.com/office/drawing/2014/main" id="{AA13E72E-1769-FFF9-F5EE-ADE25D9B7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202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53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8D7E0-A64C-52AB-B7B8-D553F10E9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E81231-5671-9C80-056F-6E412DF65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7618" y="2897436"/>
            <a:ext cx="8216383" cy="3143926"/>
          </a:xfrm>
        </p:spPr>
        <p:txBody>
          <a:bodyPr>
            <a:normAutofit/>
          </a:bodyPr>
          <a:lstStyle/>
          <a:p>
            <a:r>
              <a:rPr lang="sr-Latn-RS" sz="4400" dirty="0">
                <a:solidFill>
                  <a:schemeClr val="accent2">
                    <a:lumMod val="75000"/>
                  </a:schemeClr>
                </a:solidFill>
              </a:rPr>
              <a:t>Thanks for your attantion.</a:t>
            </a:r>
            <a:endParaRPr lang="en-US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682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3EE91-E427-CAE1-ABF3-73D1B9E30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9669"/>
            <a:ext cx="8780174" cy="1860731"/>
          </a:xfrm>
        </p:spPr>
        <p:txBody>
          <a:bodyPr>
            <a:normAutofit/>
          </a:bodyPr>
          <a:lstStyle/>
          <a:p>
            <a:r>
              <a:rPr lang="en-US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Key Constraints</a:t>
            </a:r>
            <a:r>
              <a:rPr lang="sr-Cyrl-RS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Latn-RS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„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first panacea for a mismanaged </a:t>
            </a:r>
            <a:r>
              <a:rPr lang="en-US" sz="1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natio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(s) 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							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is  inflation of the c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ur</a:t>
            </a:r>
            <a:r>
              <a:rPr lang="en-US" sz="1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rency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the second is war. 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								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Both bring a temporary prosperity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both bring a 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							</a:t>
            </a:r>
            <a:r>
              <a:rPr lang="en-US" sz="1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perma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sz="1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ent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ruin. But both are the refuge o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po</a:t>
            </a:r>
            <a:r>
              <a:rPr lang="en-US" sz="1600" b="1" kern="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litical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							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and economic opportunists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																		(</a:t>
            </a:r>
            <a:r>
              <a:rPr lang="en-U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Ernes Hemingway</a:t>
            </a:r>
            <a:r>
              <a:rPr lang="sr-Latn-RS" sz="1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DE34E-13F3-26E3-20DF-8C8AF5A80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75" y="2037806"/>
            <a:ext cx="9731042" cy="4820193"/>
          </a:xfrm>
        </p:spPr>
        <p:txBody>
          <a:bodyPr>
            <a:normAutofit lnSpcReduction="10000"/>
          </a:bodyPr>
          <a:lstStyle/>
          <a:p>
            <a:pPr marL="400050" lvl="1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Geopolitical Conflicts</a:t>
            </a:r>
            <a:r>
              <a:rPr lang="sr-Latn-R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sr-Latn-RS" sz="1800" b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sr-Latn-R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ostcoved Period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Ongoing wars (Ukraine, Gaza, or Iran</a:t>
            </a:r>
            <a:r>
              <a:rPr lang="sr-Latn-R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Israel crisis</a:t>
            </a:r>
            <a:r>
              <a:rPr lang="sr-Latn-RS" sz="18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India-Pakistan, latent </a:t>
            </a:r>
            <a:r>
              <a:rPr lang="en-US" sz="1800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Taiwan 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undermine global stability and investor confidence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Trade Fragmentation:</a:t>
            </a:r>
            <a:b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US-China and EU-China tensions fuel protectionism and disrupt supply chains, slowing globalization.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Climate Crisis:</a:t>
            </a:r>
            <a:b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Extreme weather events and delayed green transitions pose risks to food security, infrastructure, and energy systems. However, green investment could drive recovery if coordinated well.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Debt &amp; Inflation:</a:t>
            </a:r>
            <a:b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High interest rates and public debt reduce fiscal space, especially in developing nations.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Technology Shifts:</a:t>
            </a:r>
            <a:b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AI, clean energy, and biotech offer growth potential—but benefits may be concentrated in wealthier economies unless addressed through policy.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D09CC3-F664-2F9E-6665-DE676CAF3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009716" y="476794"/>
            <a:ext cx="1934098" cy="11383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5988DB-3726-43F7-B20F-88BB16F6E4EF}"/>
              </a:ext>
            </a:extLst>
          </p:cNvPr>
          <p:cNvSpPr txBox="1"/>
          <p:nvPr/>
        </p:nvSpPr>
        <p:spPr>
          <a:xfrm>
            <a:off x="10009716" y="1104683"/>
            <a:ext cx="15049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://www.progressive-charlestown.com/2021/01/the-workers-first-agenda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863139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0397D-FBD4-5DD1-1EB4-F7EF73345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" y="209006"/>
            <a:ext cx="9103959" cy="1332411"/>
          </a:xfrm>
        </p:spPr>
        <p:txBody>
          <a:bodyPr/>
          <a:lstStyle/>
          <a:p>
            <a:r>
              <a:rPr lang="en-US" dirty="0"/>
              <a:t>Economic Consequences of </a:t>
            </a:r>
            <a:r>
              <a:rPr lang="sr-Latn-RS" dirty="0"/>
              <a:t> </a:t>
            </a:r>
            <a:r>
              <a:rPr lang="en-US" dirty="0"/>
              <a:t>Deglobalization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1E0D6-837C-BDB6-1F94-A8A0B38F4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41417"/>
            <a:ext cx="10873647" cy="531658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				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Globalization and neoliberalism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were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 not good enough for the world. The only things 				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		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worse are deglobalization and customs wars. The biggest losers are always the 					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			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small economies and the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nherit"/>
              </a:rPr>
              <a:t>poorer sections of society.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</a:rPr>
              <a:t>  </a:t>
            </a:r>
            <a:endParaRPr kumimoji="0" lang="en-US" altLang="en-US" sz="21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sr-Latn-RS" sz="21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Right pictures: Marco </a:t>
            </a:r>
            <a:r>
              <a:rPr lang="en-US" sz="21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Polo, in the 13th century, went to China and stayed there for 1</a:t>
            </a:r>
            <a:r>
              <a:rPr lang="sr-Latn-RS" sz="21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21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21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1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years.</a:t>
            </a:r>
            <a:r>
              <a:rPr lang="sr-Latn-RS" sz="21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1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Climate change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 seen in interaction with the global economy, prospects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quality of growth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 and sustainability of life.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What do we have today?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A quarrelsome world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, without Pope Francis 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Encyclics,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and without the green actions of 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young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Swedish activist 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Greta Tunberg.</a:t>
            </a:r>
          </a:p>
          <a:p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Cancellation of the green deal in the USA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(Trump). Stall in global climate action. </a:t>
            </a:r>
          </a:p>
          <a:p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The crisis of European economic policy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, as well as the policy of sanctions. Western-Eastern European relations are under review. </a:t>
            </a:r>
          </a:p>
          <a:p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WEF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Fragile "me-first" policies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have emerged as key risks. Many governments are turning to self-preservation – securing domestic energy supplies and imposing tariffs – exacerbating price fluctuations that ripple across regions.</a:t>
            </a:r>
          </a:p>
          <a:p>
            <a:r>
              <a:rPr lang="sr-Latn-RS" sz="2100" b="1" dirty="0"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Public interest</a:t>
            </a:r>
            <a:r>
              <a:rPr lang="sr-Latn-RS" sz="2100" b="1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and the </a:t>
            </a:r>
            <a:r>
              <a:rPr lang="sr-Latn-RS" sz="2100" b="1" dirty="0"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circular economy</a:t>
            </a:r>
            <a:r>
              <a:rPr lang="sr-Latn-RS" sz="2100" b="1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often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problematic and manipulative points that deserve more urgent attention. </a:t>
            </a:r>
            <a:r>
              <a:rPr lang="sr-Latn-RS" sz="2100" dirty="0">
                <a:latin typeface="Arial" panose="020B0604020202020204" pitchFamily="34" charset="0"/>
                <a:cs typeface="Arial" panose="020B0604020202020204" pitchFamily="34" charset="0"/>
              </a:rPr>
              <a:t>Green washng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Community disengagement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and lack of circular use of resources can stall transition projects as effectively as high commodity prices.</a:t>
            </a:r>
            <a:endParaRPr lang="sr-Latn-RS" sz="21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F5D80E9-396D-2C82-8EFA-5C0B8A349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6DE839-3C00-1728-B0EB-6EAB40FCC3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155529" y="1999532"/>
            <a:ext cx="2036471" cy="13532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33DC4C-5B1D-68D1-97AF-330FDCDD5C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496540" y="0"/>
            <a:ext cx="2483031" cy="162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60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05C29-C396-8882-4995-5A957FB69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190" y="95794"/>
            <a:ext cx="8472812" cy="949235"/>
          </a:xfrm>
        </p:spPr>
        <p:txBody>
          <a:bodyPr>
            <a:normAutofit/>
          </a:bodyPr>
          <a:lstStyle/>
          <a:p>
            <a:r>
              <a:rPr lang="sr-Latn-RS" dirty="0"/>
              <a:t>What do We Need is Sustainable Grawth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475318-78D8-AC87-45A8-107AC252D248}"/>
              </a:ext>
            </a:extLst>
          </p:cNvPr>
          <p:cNvSpPr txBox="1"/>
          <p:nvPr/>
        </p:nvSpPr>
        <p:spPr>
          <a:xfrm>
            <a:off x="148046" y="199523"/>
            <a:ext cx="11662036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sr-Latn-RS" dirty="0">
              <a:solidFill>
                <a:srgbClr val="C00000"/>
              </a:solidFill>
            </a:endParaRPr>
          </a:p>
          <a:p>
            <a:endParaRPr lang="sr-Latn-R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sr-Latn-R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sr-Latn-RS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sr-Latn-RS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What is Sustainable Global Growth?</a:t>
            </a:r>
          </a:p>
          <a:p>
            <a:r>
              <a:rPr lang="en-US" dirty="0"/>
              <a:t>It refers to economic growth that:</a:t>
            </a:r>
          </a:p>
          <a:p>
            <a:r>
              <a:rPr lang="en-US" dirty="0"/>
              <a:t>•	Supports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long-term ecological balance</a:t>
            </a:r>
            <a:r>
              <a:rPr lang="en-US" dirty="0"/>
              <a:t>.</a:t>
            </a:r>
          </a:p>
          <a:p>
            <a:r>
              <a:rPr lang="en-US" dirty="0"/>
              <a:t>•	Reduces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inequality and poverty</a:t>
            </a:r>
            <a:r>
              <a:rPr lang="en-US" dirty="0"/>
              <a:t>.</a:t>
            </a:r>
          </a:p>
          <a:p>
            <a:r>
              <a:rPr lang="en-US" dirty="0"/>
              <a:t>•	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Encourages resilience in systems </a:t>
            </a:r>
            <a:r>
              <a:rPr lang="en-US" dirty="0"/>
              <a:t>(health, environment, energy, trade).</a:t>
            </a:r>
          </a:p>
          <a:p>
            <a:r>
              <a:rPr lang="en-US" dirty="0"/>
              <a:t>•	Aligns with UN Sustainable Development Goals (SDGs).</a:t>
            </a:r>
          </a:p>
          <a:p>
            <a:r>
              <a:rPr lang="en-US" dirty="0"/>
              <a:t>________________________________________</a:t>
            </a:r>
          </a:p>
          <a:p>
            <a:r>
              <a:rPr lang="en-US" dirty="0"/>
              <a:t>2. Growth Predictions (2025–2030)</a:t>
            </a:r>
          </a:p>
          <a:p>
            <a:r>
              <a:rPr lang="en-US" dirty="0"/>
              <a:t>Global GDP Growth Outlook</a:t>
            </a:r>
          </a:p>
          <a:p>
            <a:r>
              <a:rPr lang="en-US" dirty="0"/>
              <a:t>•	IMF and World Bank predict </a:t>
            </a:r>
            <a:r>
              <a:rPr lang="en-US" b="1" dirty="0"/>
              <a:t>moderate growth: ~2.9–3.1% annually</a:t>
            </a:r>
            <a:r>
              <a:rPr lang="en-US" dirty="0"/>
              <a:t>.</a:t>
            </a:r>
          </a:p>
          <a:p>
            <a:r>
              <a:rPr lang="en-US" dirty="0"/>
              <a:t>•	Advanced economies: Slower (~1.5–2%), focusing on digital, green transitions.</a:t>
            </a:r>
          </a:p>
          <a:p>
            <a:r>
              <a:rPr lang="en-US" dirty="0"/>
              <a:t>•	</a:t>
            </a:r>
            <a:r>
              <a:rPr lang="en-US" b="1" dirty="0"/>
              <a:t>Emerging markets </a:t>
            </a:r>
            <a:r>
              <a:rPr lang="en-US" dirty="0"/>
              <a:t>(esp. in Asia and Africa): </a:t>
            </a:r>
            <a:r>
              <a:rPr lang="en-US" b="1" dirty="0"/>
              <a:t>Faster (~4–5%), </a:t>
            </a:r>
            <a:r>
              <a:rPr lang="en-US" dirty="0"/>
              <a:t>though uneven.</a:t>
            </a:r>
          </a:p>
          <a:p>
            <a:r>
              <a:rPr lang="en-US" dirty="0"/>
              <a:t>Key </a:t>
            </a:r>
            <a:r>
              <a:rPr lang="en-US" u="sng" dirty="0"/>
              <a:t>Uncertainties</a:t>
            </a:r>
            <a:r>
              <a:rPr lang="en-US" dirty="0"/>
              <a:t>:</a:t>
            </a:r>
          </a:p>
          <a:p>
            <a:r>
              <a:rPr lang="en-US" dirty="0"/>
              <a:t>•	Inflation stickiness, debt overload.</a:t>
            </a:r>
          </a:p>
          <a:p>
            <a:r>
              <a:rPr lang="en-US" dirty="0"/>
              <a:t>•	Supply chain reconfiguration (China + friendshoring).</a:t>
            </a:r>
          </a:p>
          <a:p>
            <a:r>
              <a:rPr lang="en-US" dirty="0"/>
              <a:t>•	Food and water security.</a:t>
            </a:r>
          </a:p>
          <a:p>
            <a:r>
              <a:rPr lang="en-US" dirty="0"/>
              <a:t>•	Geopolitical instability (Ukraine, Taiwan, Middle East).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FF79BDF-B4F3-EC9D-C8A4-15A6B1C83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650759" y="710773"/>
            <a:ext cx="3393195" cy="190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326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40FCF-8207-E0A6-E933-F3CCDBDEB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Sustainability-Linked Growth Drivers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9E5C41-71DF-61B0-BB8A-AE53B9147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971" y="1793967"/>
            <a:ext cx="9309463" cy="488550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b="1" kern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Green Transitions</a:t>
            </a:r>
            <a:endParaRPr lang="en-US" sz="1800" kern="1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EU Green Deal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Inflation Reduction Act (USA)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China’s 2060 carbon neutrality pledge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are channeling trillions into renewables, EVs, hydrogen, circular economy, and biodiversity protection.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Estimated 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$4–6 trillion/year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needed globally to meet climate and sustainability targets.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b="1" kern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b) Energy Transition</a:t>
            </a:r>
            <a:endParaRPr lang="en-US" sz="1800" kern="1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Renewable energy could make up 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&gt;50% of global electricity by 2030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(IEA).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Battery storage, smart grids, and decentralized systems are gaining ground.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Fossil fuel use is expected to peak before 2030 — but transition is uneven.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b="1" kern="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Digital Economy &amp; AI</a:t>
            </a:r>
            <a:endParaRPr lang="en-US" sz="1800" kern="1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Growth is linked to automation, AI, fintech, digital health, and education.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Digital divide still limits benefits in some Global South regions.</a:t>
            </a: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A832A8-A8D6-2847-2A2D-E3A3413DC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172719" y="2987040"/>
            <a:ext cx="2540309" cy="35922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6D99A4-8217-954F-47D7-2827C6E74B5A}"/>
              </a:ext>
            </a:extLst>
          </p:cNvPr>
          <p:cNvSpPr txBox="1"/>
          <p:nvPr/>
        </p:nvSpPr>
        <p:spPr>
          <a:xfrm>
            <a:off x="10828693" y="6755743"/>
            <a:ext cx="88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://www.newgrounds.com/art/view/enzil/children-s-renewable-energy-educational-poster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nd/3.0/"/>
              </a:rPr>
              <a:t>CC BY-NC-ND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934054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F38E4-D567-274D-2D79-AC3A9DD79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Challenges to Sustainable Growth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0863BE-7333-CE0C-C1ED-8FAA4561C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36" y="1811383"/>
            <a:ext cx="9094666" cy="4798423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Climate impacts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Agriculture, migration, and coastal </a:t>
            </a:r>
            <a:br>
              <a:rPr lang="sr-Latn-R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infrastructure at risk.</a:t>
            </a:r>
            <a:endParaRPr lang="en-US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Debt distress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Many developing nations are in or near default.</a:t>
            </a:r>
            <a:endParaRPr lang="en-US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Overconsumption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Especially in high-income countries.</a:t>
            </a:r>
            <a:endParaRPr lang="en-US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Inequality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Wealth gaps, youth unemployment, and regional disparity.</a:t>
            </a:r>
            <a:endParaRPr lang="en-US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Weak governance</a:t>
            </a:r>
            <a:r>
              <a:rPr lang="en-U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Corruption and lack of rule of </a:t>
            </a:r>
            <a:br>
              <a:rPr lang="sr-Latn-R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law stifle green investment.</a:t>
            </a:r>
            <a:r>
              <a:rPr lang="sr-Latn-R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sr-Latn-R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nsufficiently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responsible governance</a:t>
            </a:r>
            <a:r>
              <a:rPr lang="sr-Latn-R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br>
              <a:rPr lang="sr-Latn-R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DA97657-70C5-E3C4-9A56-31E6AB7FD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0D14C5-6B20-229A-26A9-AD61E86A0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252237" y="4210594"/>
            <a:ext cx="3760427" cy="25206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1B55BE-0DAA-FC3E-CB13-4D9ED4C6F414}"/>
              </a:ext>
            </a:extLst>
          </p:cNvPr>
          <p:cNvSpPr txBox="1"/>
          <p:nvPr/>
        </p:nvSpPr>
        <p:spPr>
          <a:xfrm>
            <a:off x="9421598" y="3240185"/>
            <a:ext cx="2591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://commons.wikimedia.org/wiki/File:Projected_impact_of_climate_change_on_agricultural_yields_by_the_2080s,_compared_to_2003_levels_(Cline,_2007).pn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831696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CBFEA-6ED8-8499-0AE0-D6CCD80E6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Inequalit</a:t>
            </a:r>
            <a:r>
              <a:rPr kumimoji="0" lang="sr-Latn-R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ies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7D5E8F-D637-701A-E10A-510CD14CE0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675" y="2533880"/>
            <a:ext cx="10047383" cy="4136608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Rising Inequality Skews Growth Benefits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Most growth forecasts are 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aggregate GDP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which masks: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Growing intra-country inequality.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Exclusion of informal economies.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Underemployment and automation-related job loss.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Conclusion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Even if headline growth hits targets, 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median quality of life may not improve</a:t>
            </a:r>
            <a:r>
              <a:rPr lang="en-US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 many regions.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5BFDDD-F46F-D45E-171E-4CAA9D8EA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779" y="187511"/>
            <a:ext cx="3828620" cy="245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230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F404F-60A8-A979-D8D7-D3985BE9C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557" y="242373"/>
            <a:ext cx="8879595" cy="848298"/>
          </a:xfrm>
        </p:spPr>
        <p:txBody>
          <a:bodyPr>
            <a:normAutofit/>
          </a:bodyPr>
          <a:lstStyle/>
          <a:p>
            <a:r>
              <a:rPr lang="en-US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Sustainable</a:t>
            </a:r>
            <a:r>
              <a:rPr lang="sr-Latn-RS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versus IMF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Latn-RS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WB</a:t>
            </a:r>
            <a:r>
              <a:rPr lang="en-US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Growth</a:t>
            </a:r>
            <a:endParaRPr lang="en-US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B67C04C-43B9-45B9-2861-A948D9D5D7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0549805"/>
              </p:ext>
            </p:extLst>
          </p:nvPr>
        </p:nvGraphicFramePr>
        <p:xfrm>
          <a:off x="473725" y="2258459"/>
          <a:ext cx="9849081" cy="4206006"/>
        </p:xfrm>
        <a:graphic>
          <a:graphicData uri="http://schemas.openxmlformats.org/drawingml/2006/table">
            <a:tbl>
              <a:tblPr firstRow="1" firstCol="1" bandRow="1"/>
              <a:tblGrid>
                <a:gridCol w="3283027">
                  <a:extLst>
                    <a:ext uri="{9D8B030D-6E8A-4147-A177-3AD203B41FA5}">
                      <a16:colId xmlns:a16="http://schemas.microsoft.com/office/drawing/2014/main" val="1502980333"/>
                    </a:ext>
                  </a:extLst>
                </a:gridCol>
                <a:gridCol w="3283027">
                  <a:extLst>
                    <a:ext uri="{9D8B030D-6E8A-4147-A177-3AD203B41FA5}">
                      <a16:colId xmlns:a16="http://schemas.microsoft.com/office/drawing/2014/main" val="4293145414"/>
                    </a:ext>
                  </a:extLst>
                </a:gridCol>
                <a:gridCol w="3283027">
                  <a:extLst>
                    <a:ext uri="{9D8B030D-6E8A-4147-A177-3AD203B41FA5}">
                      <a16:colId xmlns:a16="http://schemas.microsoft.com/office/drawing/2014/main" val="145135976"/>
                    </a:ext>
                  </a:extLst>
                </a:gridCol>
              </a:tblGrid>
              <a:tr h="6150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Element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IMF/WB View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Critical View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622346"/>
                  </a:ext>
                </a:extLst>
              </a:tr>
              <a:tr h="8977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GDP Growth Rate (Global)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~3%/yr through 2030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Similar, but fragile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0851121"/>
                  </a:ext>
                </a:extLst>
              </a:tr>
              <a:tr h="8977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Sustainability of Growth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Assumed via green tech &amp; finance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Conditional, patchy, and often overstated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1810378"/>
                  </a:ext>
                </a:extLst>
              </a:tr>
              <a:tr h="8977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Risk Factors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Moderate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High (climate, debt, governance, inequality)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205850"/>
                  </a:ext>
                </a:extLst>
              </a:tr>
              <a:tr h="8977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Inequality Impact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Underemphasized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Central challenge to real sustainability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672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E883CD7-9D5C-E9F5-F2B6-8C4921379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349270" y="61804"/>
            <a:ext cx="2842730" cy="21966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BBC942-D7BA-C4A2-E9F8-E8795706B33D}"/>
              </a:ext>
            </a:extLst>
          </p:cNvPr>
          <p:cNvSpPr txBox="1"/>
          <p:nvPr/>
        </p:nvSpPr>
        <p:spPr>
          <a:xfrm>
            <a:off x="1658470" y="6858000"/>
            <a:ext cx="88750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://www.pngall.com/business-growth-chart-pn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/3.0/"/>
              </a:rPr>
              <a:t>CC BY-NC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178756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D9D2E-C30D-D5FC-D489-5258F4229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439" y="214830"/>
            <a:ext cx="11424491" cy="1228380"/>
          </a:xfrm>
        </p:spPr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0" i="0" u="none" strike="noStrike" cap="none" normalizeH="0" baseline="0" dirty="0">
                <a:ln>
                  <a:noFill/>
                </a:ln>
                <a:solidFill>
                  <a:srgbClr val="1F1F1F"/>
                </a:solidFill>
                <a:effectLst/>
                <a:latin typeface="inherit"/>
              </a:rPr>
              <a:t>CO2 concentration as an indicator of climate change prospects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FB091-9990-3AAA-4752-EB701D044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439" y="1663547"/>
            <a:ext cx="9882130" cy="497962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Atmospheric CO₂ (ppm): Where We Are Now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of May 2025, global atmospheric CO₂ concentration is around 424–425 ppm (data from Mauna Loa Observatory &amp; Copernicus).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Pre-industrial baseline (~1750): ~280 ppm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The safe upper limit for a stable climate (according to many climate scientists): 350 ppm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Annual increase (last 10 years): 2.3–2.5 ppm per year on average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Will CO₂ Concentration (ppm) Decrease Between 2025 and 2030?</a:t>
            </a:r>
            <a:r>
              <a:rPr lang="sr-Latn-R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Unlikely.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Even in best-case climate action scenarios, CO₂ concentration will continue to rise until at least the early 2030s, though the rate of increase can be slowed.</a:t>
            </a:r>
          </a:p>
          <a:p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2F59CAA-BAA4-E872-B2AF-EB9673AA2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78347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597</TotalTime>
  <Words>1727</Words>
  <Application>Microsoft Office PowerPoint</Application>
  <PresentationFormat>Widescreen</PresentationFormat>
  <Paragraphs>158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Courier New</vt:lpstr>
      <vt:lpstr>inherit</vt:lpstr>
      <vt:lpstr>Symbol</vt:lpstr>
      <vt:lpstr>Times New Roman</vt:lpstr>
      <vt:lpstr>Trebuchet MS</vt:lpstr>
      <vt:lpstr>Wingdings 3</vt:lpstr>
      <vt:lpstr>Facet</vt:lpstr>
      <vt:lpstr>OIKOS 2025. NEW ECONOMY: Sofia 2025      </vt:lpstr>
      <vt:lpstr>Key Constraints  „The first panacea for a mismanaged nation(s)           is  inflation of the currency; the second is war.           Both bring a temporary prosperity; both bring a          permanent ruin. But both are the refuge of political          and economic opportunists“                    (Ernes Hemingway)</vt:lpstr>
      <vt:lpstr>Economic Consequences of  Deglobalization </vt:lpstr>
      <vt:lpstr>What do We Need is Sustainable Grawth</vt:lpstr>
      <vt:lpstr>Sustainability-Linked Growth Drivers</vt:lpstr>
      <vt:lpstr>Challenges to Sustainable Growth</vt:lpstr>
      <vt:lpstr>Inequalities</vt:lpstr>
      <vt:lpstr>Sustainable versus IMF/WB Growth</vt:lpstr>
      <vt:lpstr>CO2 concentration as an indicator of climate change prospects </vt:lpstr>
      <vt:lpstr>Scenarios Until 2030</vt:lpstr>
      <vt:lpstr>A brief comparison of China’s environmental policy with that of the EU, U.S., and India (2025 outlook)</vt:lpstr>
      <vt:lpstr>Metric Current (2025) Projected (2030) Direction </vt:lpstr>
      <vt:lpstr>Institutional Refoms: from Pericles to now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Petar Djukic</dc:creator>
  <cp:lastModifiedBy>Petar Djukic</cp:lastModifiedBy>
  <cp:revision>18</cp:revision>
  <dcterms:created xsi:type="dcterms:W3CDTF">2025-03-17T20:33:16Z</dcterms:created>
  <dcterms:modified xsi:type="dcterms:W3CDTF">2025-05-21T13:58:30Z</dcterms:modified>
</cp:coreProperties>
</file>